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6" r:id="rId5"/>
    <p:sldId id="262" r:id="rId6"/>
    <p:sldId id="259" r:id="rId7"/>
    <p:sldId id="267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Профсоюзное членство молодёжи в первичной профсоюзной организации БУК г. Омска «ОМБ»</a:t>
            </a:r>
          </a:p>
        </c:rich>
      </c:tx>
      <c:layout>
        <c:manualLayout>
          <c:xMode val="edge"/>
          <c:yMode val="edge"/>
          <c:x val="7.9374890638670162E-2"/>
          <c:y val="4.629629629629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A6-4271-B371-BA7E0FE449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4A6-4271-B371-BA7E0FE449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Лист1!$I$7:$I$8</c:f>
              <c:numCache>
                <c:formatCode>General</c:formatCode>
                <c:ptCount val="2"/>
                <c:pt idx="0">
                  <c:v>165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A6-4271-B371-BA7E0FE449B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A065B-DB55-4962-9432-2B9D041F834F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7A541-C51D-499E-ABC6-4F970985A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5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A541-C51D-499E-ABC6-4F970985A8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6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3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1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2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2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8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1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36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0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8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EF97-0D71-4BCA-A633-BF583D3C14E6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654E-6184-4C30-857E-F0EE73682E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92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.wired.com/photos/5aecf81c8b234e623179fcef/191:100/pass/FINALGettyImages-950416996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/>
          <a:stretch/>
        </p:blipFill>
        <p:spPr bwMode="auto">
          <a:xfrm>
            <a:off x="9143" y="25851"/>
            <a:ext cx="5039225" cy="29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8369" y="2134416"/>
            <a:ext cx="71712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«ПРОФСОЮЗНЫЙ ЭРУДИТ»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76565" y="2727936"/>
            <a:ext cx="3112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ерия интеллект-игр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2880" y="422254"/>
            <a:ext cx="7859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ПЕРВИЧНАЯ ПРОФСОЮЗНАЯ ОРГАНИЗАЦИЯ БЮДЖЕТНОГО УЧРЕЖДЕНИЯ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ОМСКА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«ОМСКИЕ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БИБЛИОТЕКИ»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869" y="4935662"/>
            <a:ext cx="7455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err="1" smtClean="0"/>
              <a:t>Гермизеева</a:t>
            </a:r>
            <a:r>
              <a:rPr lang="ru-RU" sz="2400" b="1" dirty="0" smtClean="0"/>
              <a:t> Алина Юрьевна,</a:t>
            </a:r>
            <a:endParaRPr lang="ru-RU" sz="1600" dirty="0" smtClean="0"/>
          </a:p>
          <a:p>
            <a:pPr algn="r"/>
            <a:r>
              <a:rPr lang="ru-RU" sz="1600" dirty="0" smtClean="0"/>
              <a:t>Председатель Молодёжного совета Омских муниципальных библиотек</a:t>
            </a:r>
            <a:endParaRPr lang="ru-RU" sz="1600" dirty="0"/>
          </a:p>
          <a:p>
            <a:pPr algn="r"/>
            <a:r>
              <a:rPr lang="ru-RU" sz="1600" dirty="0" smtClean="0"/>
              <a:t>главный библиотекарь Центральной городской библиотеки </a:t>
            </a:r>
          </a:p>
          <a:p>
            <a:pPr algn="r"/>
            <a:r>
              <a:rPr lang="ru-RU" sz="1600" dirty="0" smtClean="0"/>
              <a:t>Бюджетного учреждения культуры г. Омска «Омские муниципальные библиотеки»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93080" y="641606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0483" y="3600966"/>
            <a:ext cx="617348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Направление деятельности: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Активизация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Рост численности первичной профсоюзной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04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950" y="5587994"/>
            <a:ext cx="8199120" cy="7778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Тенденция дефицита профсоюзных кадров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333BA43-9600-46E6-818F-84D383A87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420500"/>
              </p:ext>
            </p:extLst>
          </p:nvPr>
        </p:nvGraphicFramePr>
        <p:xfrm>
          <a:off x="684326" y="7056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4326" y="4539982"/>
            <a:ext cx="43761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165 (85%) – всего членов первичной организации </a:t>
            </a:r>
          </a:p>
          <a:p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30 (15%) – члены профсоюзной </a:t>
            </a:r>
          </a:p>
          <a:p>
            <a:r>
              <a:rPr lang="ru-RU" sz="1400" smtClean="0">
                <a:latin typeface="Arial" panose="020B0604020202020204" pitchFamily="34" charset="0"/>
                <a:cs typeface="Arial" panose="020B0604020202020204" pitchFamily="34" charset="0"/>
              </a:rPr>
              <a:t>первичной организации до 35 лет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453998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208402 (74%)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всего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74374 (26%)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члены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Федерации омских профсоюзов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 35 лет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255" t="28488" r="39622" b="27801"/>
          <a:stretch/>
        </p:blipFill>
        <p:spPr>
          <a:xfrm>
            <a:off x="5682554" y="329937"/>
            <a:ext cx="6069951" cy="38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24604/v824604956/56989/b3DnuUA1oS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r="2881" b="-925"/>
          <a:stretch/>
        </p:blipFill>
        <p:spPr bwMode="auto">
          <a:xfrm>
            <a:off x="10196" y="4457699"/>
            <a:ext cx="3331592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31308/v831308298/1de1d9/uQWpvF3_G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" y="2256163"/>
            <a:ext cx="3331592" cy="22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850120/v850120959/5399b/0RQNrCiKfD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57" y="-12971"/>
            <a:ext cx="3722143" cy="248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p.userapi.com/c852228/v852228621/332d7/Jiw0aplwq8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r="3852"/>
          <a:stretch/>
        </p:blipFill>
        <p:spPr bwMode="auto">
          <a:xfrm>
            <a:off x="8469857" y="4444809"/>
            <a:ext cx="3767863" cy="23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pp.userapi.com/c834103/v834103830/f4903/OXbgh1LdHQ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/>
          <a:stretch/>
        </p:blipFill>
        <p:spPr bwMode="auto">
          <a:xfrm>
            <a:off x="8469857" y="2148840"/>
            <a:ext cx="3722143" cy="23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pp.userapi.com/c630831/v630831833/48d6b/VLwNXwdSpn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"/>
          <a:stretch/>
        </p:blipFill>
        <p:spPr bwMode="auto">
          <a:xfrm>
            <a:off x="10196" y="-12840"/>
            <a:ext cx="3332444" cy="22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37360"/>
            <a:ext cx="3341788" cy="51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«Высокие технологии»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интеллект-игре «Эрудит»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26006"/>
            <a:ext cx="3341788" cy="51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Молодёжный совет </a:t>
            </a:r>
            <a:r>
              <a:rPr lang="ru-RU" b="1" dirty="0" err="1" smtClean="0"/>
              <a:t>РосПрофЖел</a:t>
            </a:r>
            <a:r>
              <a:rPr lang="ru-RU" dirty="0" smtClean="0"/>
              <a:t> на </a:t>
            </a:r>
            <a:r>
              <a:rPr lang="ru-RU" b="1" dirty="0" smtClean="0"/>
              <a:t>«</a:t>
            </a:r>
            <a:r>
              <a:rPr lang="ru-RU" b="1" dirty="0" err="1" smtClean="0"/>
              <a:t>Мозгобойне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323000"/>
            <a:ext cx="3341788" cy="51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НПО </a:t>
            </a:r>
            <a:r>
              <a:rPr lang="ru-RU" b="1" dirty="0" smtClean="0"/>
              <a:t>«Сатурн» </a:t>
            </a:r>
            <a:r>
              <a:rPr lang="ru-RU" dirty="0" smtClean="0"/>
              <a:t>на интеллектуальной лиге </a:t>
            </a:r>
            <a:r>
              <a:rPr lang="ru-RU" b="1" dirty="0" smtClean="0"/>
              <a:t>«Зачёт»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469004" y="1630037"/>
            <a:ext cx="3722995" cy="51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БУК </a:t>
            </a:r>
            <a:r>
              <a:rPr lang="ru-RU" sz="1600" b="1" dirty="0" smtClean="0"/>
              <a:t>«Омские муниципальные библиотеки»</a:t>
            </a:r>
            <a:r>
              <a:rPr lang="ru-RU" sz="1600" dirty="0" smtClean="0"/>
              <a:t> на </a:t>
            </a:r>
            <a:r>
              <a:rPr lang="ru-RU" sz="1600" b="1" dirty="0" smtClean="0"/>
              <a:t>Молодёжном </a:t>
            </a:r>
            <a:r>
              <a:rPr lang="ru-RU" sz="1600" b="1" dirty="0" err="1" smtClean="0"/>
              <a:t>квизе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469003" y="3926006"/>
            <a:ext cx="3722995" cy="51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ОАО </a:t>
            </a:r>
            <a:r>
              <a:rPr lang="ru-RU" b="1" dirty="0" smtClean="0"/>
              <a:t>«</a:t>
            </a:r>
            <a:r>
              <a:rPr lang="ru-RU" b="1" dirty="0" err="1" smtClean="0"/>
              <a:t>Омсктехуглерод</a:t>
            </a:r>
            <a:r>
              <a:rPr lang="ru-RU" b="1" dirty="0" smtClean="0"/>
              <a:t>» </a:t>
            </a:r>
            <a:r>
              <a:rPr lang="ru-RU" dirty="0" smtClean="0"/>
              <a:t>на </a:t>
            </a:r>
            <a:r>
              <a:rPr lang="ru-RU" b="1" dirty="0" smtClean="0"/>
              <a:t>Поэтическом </a:t>
            </a:r>
            <a:r>
              <a:rPr lang="ru-RU" b="1" dirty="0" err="1" smtClean="0"/>
              <a:t>батле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469002" y="6330311"/>
            <a:ext cx="3768718" cy="518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Сборная </a:t>
            </a:r>
            <a:r>
              <a:rPr lang="ru-RU" b="1" dirty="0" smtClean="0"/>
              <a:t>МС ФОП </a:t>
            </a:r>
            <a:r>
              <a:rPr lang="ru-RU" dirty="0" smtClean="0"/>
              <a:t>на </a:t>
            </a:r>
            <a:r>
              <a:rPr lang="ru-RU" b="1" dirty="0" smtClean="0"/>
              <a:t>Комсомольском </a:t>
            </a:r>
            <a:r>
              <a:rPr lang="ru-RU" b="1" dirty="0" err="1" smtClean="0"/>
              <a:t>квизе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88080" y="1737360"/>
            <a:ext cx="4500880" cy="397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проекта: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серии интеллект-игр для повышения престижа профсоюзной организации и вовлечения молодёжи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профсоюзную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7543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Ð¼Ð¾Ð·Ð³Ð¾Ð±Ð¾Ð¹Ð½Ñ Ð»Ð¾Ð³Ð¾ÑÐ¸Ð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791" y="2650182"/>
            <a:ext cx="1331697" cy="8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59" y="2248687"/>
            <a:ext cx="1638608" cy="163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ÐÐ°ÑÑÐ¸Ð½ÐºÐ¸ Ð¿Ð¾ Ð·Ð°Ð¿ÑÐ¾ÑÑ Ð¸Ð½ÑÐµÐ»Ð»ÐµÐºÑÑÐ°Ð»ÑÐ½ÑÐµ Ð¸Ð³ÑÑ Ð»Ð¾Ð³Ð¾ÑÐ¸Ð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ÐÐ°ÑÑÐ¸Ð½ÐºÐ¸ Ð¿Ð¾ Ð·Ð°Ð¿ÑÐ¾ÑÑ Ð¸Ð½ÑÐµÐ»Ð»ÐµÐºÑÑÐ°Ð»ÑÐ½ÑÐµ Ð¸Ð³ÑÑ Ð»Ð¾Ð³Ð¾ÑÐ¸Ð¿"/>
          <p:cNvSpPr>
            <a:spLocks noChangeAspect="1" noChangeArrowheads="1"/>
          </p:cNvSpPr>
          <p:nvPr/>
        </p:nvSpPr>
        <p:spPr bwMode="auto">
          <a:xfrm>
            <a:off x="8520322" y="2600176"/>
            <a:ext cx="168757" cy="1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434" y="2541217"/>
            <a:ext cx="1104951" cy="11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ÑÐ²Ð¾Ñ Ð¸Ð³ÑÐ° Ð»Ð¾Ð³Ð¾ÑÐ¸Ð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322" y="2711671"/>
            <a:ext cx="1568601" cy="77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Ð±ÑÐµÐ¹Ð½ ÑÐ¸Ð½Ð³ Ð»Ð¾Ð³Ð¾ÑÐ¸Ð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30" y="2474567"/>
            <a:ext cx="1765826" cy="10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862" y="2598459"/>
            <a:ext cx="1048653" cy="94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26229" y="703551"/>
            <a:ext cx="800372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тематики и содержания игры,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списка команд,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помещения и оборудования для игры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6229" y="4644111"/>
            <a:ext cx="8657771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Тиражирование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анкет для участников игры, проведение анкетирования, Анализ анкет, Благодарность и награждение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авторов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ведущих игры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76" y="624841"/>
            <a:ext cx="2236940" cy="878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7239" y="739314"/>
            <a:ext cx="219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Подготовительный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761" y="2662117"/>
            <a:ext cx="2236940" cy="878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53024" y="2927065"/>
            <a:ext cx="2197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Практический 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7975" y="4690411"/>
            <a:ext cx="2236940" cy="8788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47238" y="4804884"/>
            <a:ext cx="219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Заключительный 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34319" y="1689904"/>
            <a:ext cx="625033" cy="908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134319" y="3724619"/>
            <a:ext cx="625033" cy="908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7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04649"/>
              </p:ext>
            </p:extLst>
          </p:nvPr>
        </p:nvGraphicFramePr>
        <p:xfrm>
          <a:off x="1107684" y="982789"/>
          <a:ext cx="10580734" cy="4771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5227">
                  <a:extLst>
                    <a:ext uri="{9D8B030D-6E8A-4147-A177-3AD203B41FA5}">
                      <a16:colId xmlns:a16="http://schemas.microsoft.com/office/drawing/2014/main" val="1749146674"/>
                    </a:ext>
                  </a:extLst>
                </a:gridCol>
                <a:gridCol w="1766208">
                  <a:extLst>
                    <a:ext uri="{9D8B030D-6E8A-4147-A177-3AD203B41FA5}">
                      <a16:colId xmlns:a16="http://schemas.microsoft.com/office/drawing/2014/main" val="3344925695"/>
                    </a:ext>
                  </a:extLst>
                </a:gridCol>
                <a:gridCol w="1911776">
                  <a:extLst>
                    <a:ext uri="{9D8B030D-6E8A-4147-A177-3AD203B41FA5}">
                      <a16:colId xmlns:a16="http://schemas.microsoft.com/office/drawing/2014/main" val="203456892"/>
                    </a:ext>
                  </a:extLst>
                </a:gridCol>
                <a:gridCol w="1967523">
                  <a:extLst>
                    <a:ext uri="{9D8B030D-6E8A-4147-A177-3AD203B41FA5}">
                      <a16:colId xmlns:a16="http://schemas.microsoft.com/office/drawing/2014/main" val="3263234713"/>
                    </a:ext>
                  </a:extLst>
                </a:gridCol>
              </a:tblGrid>
              <a:tr h="29824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начала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завершения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Ожидаемые итоги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 anchor="ctr"/>
                </a:tc>
                <a:extLst>
                  <a:ext uri="{0D108BD9-81ED-4DB2-BD59-A6C34878D82A}">
                    <a16:rowId xmlns:a16="http://schemas.microsoft.com/office/drawing/2014/main" val="3580449674"/>
                  </a:ext>
                </a:extLst>
              </a:tr>
              <a:tr h="89474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интеллект-игры формата </a:t>
                      </a:r>
                      <a:r>
                        <a:rPr lang="ru-RU" sz="12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«СВОЯ ИГРА»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первичной профсоюзной организации БУК г. Омска «Омские муниципальные библиотеки».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20.12.2018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20.12.2018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участников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extLst>
                  <a:ext uri="{0D108BD9-81ED-4DB2-BD59-A6C34878D82A}">
                    <a16:rowId xmlns:a16="http://schemas.microsoft.com/office/drawing/2014/main" val="1644778146"/>
                  </a:ext>
                </a:extLst>
              </a:tr>
              <a:tr h="74562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Интеллект-игра формата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«КВИЗ»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среди молодёжных команд профсоюза работников культуры г. Омска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24.01.2019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24.01.2019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участников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extLst>
                  <a:ext uri="{0D108BD9-81ED-4DB2-BD59-A6C34878D82A}">
                    <a16:rowId xmlns:a16="http://schemas.microsoft.com/office/drawing/2014/main" val="4235927733"/>
                  </a:ext>
                </a:extLst>
              </a:tr>
              <a:tr h="74562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интеллект-игры среди Молодёжных советов Федерации формата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«КВИЗ»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(на местах и региональный турнир)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21.02.2019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21.02.2019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участников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extLst>
                  <a:ext uri="{0D108BD9-81ED-4DB2-BD59-A6C34878D82A}">
                    <a16:rowId xmlns:a16="http://schemas.microsoft.com/office/drawing/2014/main" val="2826258290"/>
                  </a:ext>
                </a:extLst>
              </a:tr>
              <a:tr h="89474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интеллект-игры формата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«БРЕЙН-РИНГ»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среди лидеров Молодёжных советов Федерации омских профсоюзов.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участников 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extLst>
                  <a:ext uri="{0D108BD9-81ED-4DB2-BD59-A6C34878D82A}">
                    <a16:rowId xmlns:a16="http://schemas.microsoft.com/office/drawing/2014/main" val="235202588"/>
                  </a:ext>
                </a:extLst>
              </a:tr>
              <a:tr h="119299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 интеллект-игры на выездном форуме «Школа профсоюзного лидера» Молодёжного совета Федерации омских профсоюзов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21.09.2019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21.09.2019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участников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9886" marR="29886" marT="0" marB="0"/>
                </a:tc>
                <a:extLst>
                  <a:ext uri="{0D108BD9-81ED-4DB2-BD59-A6C34878D82A}">
                    <a16:rowId xmlns:a16="http://schemas.microsoft.com/office/drawing/2014/main" val="33047657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07010" y="372824"/>
            <a:ext cx="31422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Календарный план проекта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18641"/>
              </p:ext>
            </p:extLst>
          </p:nvPr>
        </p:nvGraphicFramePr>
        <p:xfrm>
          <a:off x="336552" y="960464"/>
          <a:ext cx="11491014" cy="5549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887">
                  <a:extLst>
                    <a:ext uri="{9D8B030D-6E8A-4147-A177-3AD203B41FA5}">
                      <a16:colId xmlns:a16="http://schemas.microsoft.com/office/drawing/2014/main" val="2110017870"/>
                    </a:ext>
                  </a:extLst>
                </a:gridCol>
                <a:gridCol w="2479480">
                  <a:extLst>
                    <a:ext uri="{9D8B030D-6E8A-4147-A177-3AD203B41FA5}">
                      <a16:colId xmlns:a16="http://schemas.microsoft.com/office/drawing/2014/main" val="3261576895"/>
                    </a:ext>
                  </a:extLst>
                </a:gridCol>
                <a:gridCol w="2865177">
                  <a:extLst>
                    <a:ext uri="{9D8B030D-6E8A-4147-A177-3AD203B41FA5}">
                      <a16:colId xmlns:a16="http://schemas.microsoft.com/office/drawing/2014/main" val="1216247339"/>
                    </a:ext>
                  </a:extLst>
                </a:gridCol>
                <a:gridCol w="1160936">
                  <a:extLst>
                    <a:ext uri="{9D8B030D-6E8A-4147-A177-3AD203B41FA5}">
                      <a16:colId xmlns:a16="http://schemas.microsoft.com/office/drawing/2014/main" val="137245491"/>
                    </a:ext>
                  </a:extLst>
                </a:gridCol>
                <a:gridCol w="1968578">
                  <a:extLst>
                    <a:ext uri="{9D8B030D-6E8A-4147-A177-3AD203B41FA5}">
                      <a16:colId xmlns:a16="http://schemas.microsoft.com/office/drawing/2014/main" val="1203075583"/>
                    </a:ext>
                  </a:extLst>
                </a:gridCol>
                <a:gridCol w="1418956">
                  <a:extLst>
                    <a:ext uri="{9D8B030D-6E8A-4147-A177-3AD203B41FA5}">
                      <a16:colId xmlns:a16="http://schemas.microsoft.com/office/drawing/2014/main" val="327155755"/>
                    </a:ext>
                  </a:extLst>
                </a:gridCol>
              </a:tblGrid>
              <a:tr h="843793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 финансирования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Количество, шт.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Цена,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1222035427"/>
                  </a:ext>
                </a:extLst>
              </a:tr>
              <a:tr h="716428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Единовременные расходы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Видеопроектор мультимедийный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BenQ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MS506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21990,00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21990,00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477111066"/>
                  </a:ext>
                </a:extLst>
              </a:tr>
              <a:tr h="733676">
                <a:tc>
                  <a:txBody>
                    <a:bodyPr/>
                    <a:lstStyle/>
                    <a:p>
                      <a:pPr marL="0" marR="0" lvl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Единовременные расходы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Экран для видеопроектора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Digis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206x209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8590,00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8590,00</a:t>
                      </a: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3771751384"/>
                  </a:ext>
                </a:extLst>
              </a:tr>
              <a:tr h="73367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marL="0" marR="0" lvl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Печать бланочной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продукции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3013393745"/>
                  </a:ext>
                </a:extLst>
              </a:tr>
              <a:tr h="733676">
                <a:tc>
                  <a:txBody>
                    <a:bodyPr/>
                    <a:lstStyle/>
                    <a:p>
                      <a:pPr marL="0" marR="0" lvl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marL="0" marR="0" lvl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Печать дипломов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победителя и благодарственных писем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3765765091"/>
                  </a:ext>
                </a:extLst>
              </a:tr>
              <a:tr h="733676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Текущие расходы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marL="0" marR="0" lvl="0" indent="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</a:t>
                      </a:r>
                      <a:endParaRPr lang="ru-RU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Изготовление кубка победителя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2000,00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2000,00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102533791"/>
                  </a:ext>
                </a:extLst>
              </a:tr>
              <a:tr h="1054741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33080,00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45720"/>
                </a:tc>
                <a:extLst>
                  <a:ext uri="{0D108BD9-81ED-4DB2-BD59-A6C34878D82A}">
                    <a16:rowId xmlns:a16="http://schemas.microsoft.com/office/drawing/2014/main" val="28113781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48901" y="247535"/>
            <a:ext cx="2303003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Смета проекта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1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media.wired.com/photos/5aecf81c8b234e623179fcef/191:100/pass/FINALGettyImages-950416996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/>
          <a:stretch/>
        </p:blipFill>
        <p:spPr bwMode="auto">
          <a:xfrm>
            <a:off x="9143" y="25851"/>
            <a:ext cx="5039225" cy="29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48369" y="2134416"/>
            <a:ext cx="717125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«ПРОФСОЮЗНЫЙ ЭРУДИТ»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76565" y="2727936"/>
            <a:ext cx="3112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ерия интеллект-игр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2880" y="422254"/>
            <a:ext cx="7859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ПЕРВИЧНАЯ ПРОФСОЮЗНАЯ ОРГАНИЗАЦИЯ БЮДЖЕТНОГО УЧРЕЖДЕНИЯ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ОМСКА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«ОМСКИЕ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МУНИЦИПАЛЬНЫЕ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БИБЛИОТЕКИ»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0869" y="4935662"/>
            <a:ext cx="74556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err="1" smtClean="0"/>
              <a:t>Гермизеева</a:t>
            </a:r>
            <a:r>
              <a:rPr lang="ru-RU" sz="2400" b="1" dirty="0" smtClean="0"/>
              <a:t> Алина Юрьевна,</a:t>
            </a:r>
            <a:endParaRPr lang="ru-RU" sz="1600" dirty="0" smtClean="0"/>
          </a:p>
          <a:p>
            <a:pPr algn="r"/>
            <a:r>
              <a:rPr lang="ru-RU" sz="1600" dirty="0" smtClean="0"/>
              <a:t>Председатель Молодёжного совета Омских муниципальных библиотек</a:t>
            </a:r>
            <a:endParaRPr lang="ru-RU" sz="1600" dirty="0"/>
          </a:p>
          <a:p>
            <a:pPr algn="r"/>
            <a:r>
              <a:rPr lang="ru-RU" sz="1600" dirty="0" smtClean="0"/>
              <a:t>главный библиотекарь Центральной городской библиотеки </a:t>
            </a:r>
          </a:p>
          <a:p>
            <a:pPr algn="r"/>
            <a:r>
              <a:rPr lang="ru-RU" sz="1600" dirty="0" smtClean="0"/>
              <a:t>Бюджетного учреждения культуры г. Омска «Омские муниципальные библиотеки»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593080" y="641606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80483" y="3600966"/>
            <a:ext cx="6173485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Направление деятельности: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Активизация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Рост численности первичной профсоюзной 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Именно ИХ не принимали в профсоюз в начале движения, но когда профсоюзы стали более влиятельными и предприниматели начали принимать ИХ – появились объединения, состоящие исключительно из НИХ.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33888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487</Words>
  <Application>Microsoft Office PowerPoint</Application>
  <PresentationFormat>Широкоэкранный</PresentationFormat>
  <Paragraphs>113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Тенденция дефицита профсоюзных кадров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Ger-PC</dc:creator>
  <cp:lastModifiedBy>Ger-PC</cp:lastModifiedBy>
  <cp:revision>29</cp:revision>
  <dcterms:created xsi:type="dcterms:W3CDTF">2018-12-03T17:14:35Z</dcterms:created>
  <dcterms:modified xsi:type="dcterms:W3CDTF">2018-12-07T08:25:21Z</dcterms:modified>
</cp:coreProperties>
</file>